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7" r:id="rId2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63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Bürki" userId="0c502a9defce2ac6" providerId="LiveId" clId="{64694C0C-73E5-47E1-9A39-64F0A4E86943}"/>
    <pc:docChg chg="modSld">
      <pc:chgData name="Monika Bürki" userId="0c502a9defce2ac6" providerId="LiveId" clId="{64694C0C-73E5-47E1-9A39-64F0A4E86943}" dt="2025-07-03T13:46:15.775" v="22" actId="1076"/>
      <pc:docMkLst>
        <pc:docMk/>
      </pc:docMkLst>
      <pc:sldChg chg="modSp mod">
        <pc:chgData name="Monika Bürki" userId="0c502a9defce2ac6" providerId="LiveId" clId="{64694C0C-73E5-47E1-9A39-64F0A4E86943}" dt="2025-07-03T13:46:15.775" v="22" actId="1076"/>
        <pc:sldMkLst>
          <pc:docMk/>
          <pc:sldMk cId="2276360327" sldId="257"/>
        </pc:sldMkLst>
        <pc:spChg chg="mod">
          <ac:chgData name="Monika Bürki" userId="0c502a9defce2ac6" providerId="LiveId" clId="{64694C0C-73E5-47E1-9A39-64F0A4E86943}" dt="2025-07-03T13:44:54.045" v="21" actId="20577"/>
          <ac:spMkLst>
            <pc:docMk/>
            <pc:sldMk cId="2276360327" sldId="257"/>
            <ac:spMk id="2" creationId="{9D2C705F-B074-1C27-8B6A-36D71D19BFAB}"/>
          </ac:spMkLst>
        </pc:spChg>
        <pc:spChg chg="mod">
          <ac:chgData name="Monika Bürki" userId="0c502a9defce2ac6" providerId="LiveId" clId="{64694C0C-73E5-47E1-9A39-64F0A4E86943}" dt="2025-07-03T13:46:15.775" v="22" actId="1076"/>
          <ac:spMkLst>
            <pc:docMk/>
            <pc:sldMk cId="2276360327" sldId="257"/>
            <ac:spMk id="4" creationId="{11060E25-CB5F-9767-4663-0C4AC2733D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978408"/>
            <a:ext cx="10506991" cy="2531555"/>
          </a:xfrm>
          <a:prstGeom prst="rect">
            <a:avLst/>
          </a:prstGeo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3602038"/>
            <a:ext cx="10506991" cy="227755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‹Nr.›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947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2600" y="483576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192" y="3103131"/>
            <a:ext cx="10506991" cy="30929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32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41710" y="978408"/>
            <a:ext cx="294788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632" y="978408"/>
            <a:ext cx="7256453" cy="5124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6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96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22232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9"/>
            <a:ext cx="10515600" cy="271676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4171445"/>
            <a:ext cx="10515600" cy="1918205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‹Nr.›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3922232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94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483577"/>
            <a:ext cx="11147071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978408"/>
            <a:ext cx="1114707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12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‹Nr.›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159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1" y="978407"/>
            <a:ext cx="11145039" cy="133958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32" y="2500921"/>
            <a:ext cx="5346222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632" y="3428999"/>
            <a:ext cx="5346222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120" y="2500921"/>
            <a:ext cx="5372551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120" y="3428999"/>
            <a:ext cx="5372551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632" y="641908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9591" y="-7190"/>
            <a:ext cx="640080" cy="365125"/>
          </a:xfrm>
        </p:spPr>
        <p:txBody>
          <a:bodyPr/>
          <a:lstStyle/>
          <a:p>
            <a:fld id="{60553ECD-7F6D-420D-93CA-D8D15EB427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33311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393331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52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8"/>
            <a:ext cx="4287393" cy="2450592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4648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29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7"/>
            <a:ext cx="4287393" cy="2450593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4464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5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215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632" y="100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7/3/2025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70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03" r:id="rId6"/>
    <p:sldLayoutId id="2147483699" r:id="rId7"/>
    <p:sldLayoutId id="2147483700" r:id="rId8"/>
    <p:sldLayoutId id="2147483701" r:id="rId9"/>
    <p:sldLayoutId id="2147483702" r:id="rId10"/>
    <p:sldLayoutId id="214748370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D2C705F-B074-1C27-8B6A-36D71D19B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6161"/>
            <a:ext cx="5189965" cy="12780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Innovation, Growth, and Gratitude to EU co-funding</a:t>
            </a:r>
            <a:endParaRPr lang="en-US" sz="310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108BD3D-CFD0-4A15-ACF6-EBC254CD7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1060E25-CB5F-9767-4663-0C4AC2733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2600" y="2439924"/>
            <a:ext cx="6580116" cy="2449774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1200" i="0" dirty="0">
                <a:latin typeface="Arial" panose="020B0604020202020204" pitchFamily="34" charset="0"/>
                <a:cs typeface="Arial" panose="020B0604020202020204" pitchFamily="34" charset="0"/>
              </a:rPr>
              <a:t>The first half of the year has been full of exciting progress — and one of the biggest highlights has been the incredible support we received from EU co-funding for our product development project.</a:t>
            </a:r>
          </a:p>
          <a:p>
            <a:pPr>
              <a:lnSpc>
                <a:spcPct val="90000"/>
              </a:lnSpc>
            </a:pPr>
            <a:r>
              <a:rPr lang="en-US" sz="1200" i="0" dirty="0">
                <a:latin typeface="Arial" panose="020B0604020202020204" pitchFamily="34" charset="0"/>
                <a:cs typeface="Arial" panose="020B0604020202020204" pitchFamily="34" charset="0"/>
              </a:rPr>
              <a:t>Thanks to EU co-funding, we’ve been able to collaborate with </a:t>
            </a:r>
            <a:r>
              <a:rPr lang="en-US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Offcode</a:t>
            </a:r>
            <a:r>
              <a:rPr lang="en-US" sz="1200" i="0" dirty="0">
                <a:latin typeface="Arial" panose="020B0604020202020204" pitchFamily="34" charset="0"/>
                <a:cs typeface="Arial" panose="020B0604020202020204" pitchFamily="34" charset="0"/>
              </a:rPr>
              <a:t> Ltd., with the </a:t>
            </a:r>
            <a:r>
              <a:rPr lang="en-US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ideacreation</a:t>
            </a:r>
            <a:r>
              <a:rPr lang="en-US" sz="1200" i="0" dirty="0">
                <a:latin typeface="Arial" panose="020B0604020202020204" pitchFamily="34" charset="0"/>
                <a:cs typeface="Arial" panose="020B0604020202020204" pitchFamily="34" charset="0"/>
              </a:rPr>
              <a:t> and technology assessments to develop our preliminary prototype. This enabled us to submit the patent application.  </a:t>
            </a:r>
          </a:p>
          <a:p>
            <a:pPr>
              <a:lnSpc>
                <a:spcPct val="90000"/>
              </a:lnSpc>
            </a:pPr>
            <a:r>
              <a:rPr lang="en-US" sz="1200" i="0" dirty="0">
                <a:latin typeface="Arial" panose="020B0604020202020204" pitchFamily="34" charset="0"/>
                <a:cs typeface="Arial" panose="020B0604020202020204" pitchFamily="34" charset="0"/>
              </a:rPr>
              <a:t>We examined which regulations and standards the device must meet, the approval procedure for medical devices based on both EU (MDR Regulation EU/2017/745 and IVDR Regulation EU/2017/746) and US (FDA 21 CFR) legislation.</a:t>
            </a:r>
          </a:p>
          <a:p>
            <a:pPr>
              <a:lnSpc>
                <a:spcPct val="90000"/>
              </a:lnSpc>
            </a:pPr>
            <a:r>
              <a:rPr lang="en-US" sz="1200" i="0" dirty="0">
                <a:latin typeface="Arial" panose="020B0604020202020204" pitchFamily="34" charset="0"/>
                <a:cs typeface="Arial" panose="020B0604020202020204" pitchFamily="34" charset="0"/>
              </a:rPr>
              <a:t>We also viewed the FDA Quality System Regulation, (QSR) 21 CFR Part 820; Quality system requirements that define requirements for the design, manufacture, packaging, labeling, and distribution of medical devices.</a:t>
            </a:r>
          </a:p>
          <a:p>
            <a:pPr>
              <a:lnSpc>
                <a:spcPct val="90000"/>
              </a:lnSpc>
            </a:pPr>
            <a:r>
              <a:rPr lang="en-US" sz="1200" i="0" dirty="0">
                <a:latin typeface="Arial" panose="020B0604020202020204" pitchFamily="34" charset="0"/>
                <a:cs typeface="Arial" panose="020B0604020202020204" pitchFamily="34" charset="0"/>
              </a:rPr>
              <a:t>Duration: 11/2024 – 02/2025</a:t>
            </a:r>
          </a:p>
          <a:p>
            <a:pPr>
              <a:lnSpc>
                <a:spcPct val="90000"/>
              </a:lnSpc>
            </a:pPr>
            <a:endParaRPr lang="en-US" sz="8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sz="800" i="0" dirty="0"/>
          </a:p>
          <a:p>
            <a:pPr>
              <a:lnSpc>
                <a:spcPct val="90000"/>
              </a:lnSpc>
            </a:pPr>
            <a:endParaRPr lang="en-US" sz="800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B2019E5-6C31-4640-A135-6BBA7FFCF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1">
            <a:extLst>
              <a:ext uri="{FF2B5EF4-FFF2-40B4-BE49-F238E27FC236}">
                <a16:creationId xmlns:a16="http://schemas.microsoft.com/office/drawing/2014/main" id="{13BEE3F1-968E-3379-148A-4D0B139FC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61" y="-731244"/>
            <a:ext cx="1447512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-apple-system"/>
              </a:rPr>
              <a:t>Duration: 11/2024-02/2025</a:t>
            </a:r>
            <a:endParaRPr kumimoji="0" lang="de-DE" altLang="de-DE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1606DBC-39AF-A948-9345-CBC53DD8C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53915"/>
            <a:ext cx="1447512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-apple-system"/>
              </a:rPr>
              <a:t>Duration: 11/2024-02/2025</a:t>
            </a:r>
            <a:endParaRPr kumimoji="0" lang="de-DE" altLang="de-DE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4" name="Inhaltsplatzhalter 33">
            <a:extLst>
              <a:ext uri="{FF2B5EF4-FFF2-40B4-BE49-F238E27FC236}">
                <a16:creationId xmlns:a16="http://schemas.microsoft.com/office/drawing/2014/main" id="{D104E55A-BB8B-99CE-B7CC-A1C76F1168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709" y="5126600"/>
            <a:ext cx="3181794" cy="743054"/>
          </a:xfrm>
        </p:spPr>
      </p:pic>
    </p:spTree>
    <p:extLst>
      <p:ext uri="{BB962C8B-B14F-4D97-AF65-F5344CB8AC3E}">
        <p14:creationId xmlns:p14="http://schemas.microsoft.com/office/powerpoint/2010/main" val="2276360327"/>
      </p:ext>
    </p:extLst>
  </p:cSld>
  <p:clrMapOvr>
    <a:masterClrMapping/>
  </p:clrMapOvr>
</p:sld>
</file>

<file path=ppt/theme/theme1.xml><?xml version="1.0" encoding="utf-8"?>
<a:theme xmlns:a="http://schemas.openxmlformats.org/drawingml/2006/main" name="LevelVTI">
  <a:themeElements>
    <a:clrScheme name="Custom 88">
      <a:dk1>
        <a:sysClr val="windowText" lastClr="000000"/>
      </a:dk1>
      <a:lt1>
        <a:sysClr val="window" lastClr="FFFFFF"/>
      </a:lt1>
      <a:dk2>
        <a:srgbClr val="182230"/>
      </a:dk2>
      <a:lt2>
        <a:srgbClr val="F2F2F2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939393"/>
      </a:accent6>
      <a:hlink>
        <a:srgbClr val="3E8FF1"/>
      </a:hlink>
      <a:folHlink>
        <a:srgbClr val="939393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-apple-system</vt:lpstr>
      <vt:lpstr>Arial</vt:lpstr>
      <vt:lpstr>Seaford</vt:lpstr>
      <vt:lpstr>LevelVTI</vt:lpstr>
      <vt:lpstr> Innovation, Growth, and Gratitude to EU co-funding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Monika Bürki</dc:creator>
  <cp:lastModifiedBy>Monika Bürki</cp:lastModifiedBy>
  <cp:revision>2</cp:revision>
  <dcterms:created xsi:type="dcterms:W3CDTF">2024-06-20T06:05:26Z</dcterms:created>
  <dcterms:modified xsi:type="dcterms:W3CDTF">2025-07-03T13:46:21Z</dcterms:modified>
</cp:coreProperties>
</file>