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7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3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Bürki" userId="0c502a9defce2ac6" providerId="LiveId" clId="{64694C0C-73E5-47E1-9A39-64F0A4E86943}"/>
    <pc:docChg chg="modSld">
      <pc:chgData name="Monika Bürki" userId="0c502a9defce2ac6" providerId="LiveId" clId="{64694C0C-73E5-47E1-9A39-64F0A4E86943}" dt="2025-07-03T13:46:15.775" v="22" actId="1076"/>
      <pc:docMkLst>
        <pc:docMk/>
      </pc:docMkLst>
      <pc:sldChg chg="modSp mod">
        <pc:chgData name="Monika Bürki" userId="0c502a9defce2ac6" providerId="LiveId" clId="{64694C0C-73E5-47E1-9A39-64F0A4E86943}" dt="2025-07-03T13:46:15.775" v="22" actId="1076"/>
        <pc:sldMkLst>
          <pc:docMk/>
          <pc:sldMk cId="2276360327" sldId="257"/>
        </pc:sldMkLst>
        <pc:spChg chg="mod">
          <ac:chgData name="Monika Bürki" userId="0c502a9defce2ac6" providerId="LiveId" clId="{64694C0C-73E5-47E1-9A39-64F0A4E86943}" dt="2025-07-03T13:44:54.045" v="21" actId="20577"/>
          <ac:spMkLst>
            <pc:docMk/>
            <pc:sldMk cId="2276360327" sldId="257"/>
            <ac:spMk id="2" creationId="{9D2C705F-B074-1C27-8B6A-36D71D19BFAB}"/>
          </ac:spMkLst>
        </pc:spChg>
        <pc:spChg chg="mod">
          <ac:chgData name="Monika Bürki" userId="0c502a9defce2ac6" providerId="LiveId" clId="{64694C0C-73E5-47E1-9A39-64F0A4E86943}" dt="2025-07-03T13:46:15.775" v="22" actId="1076"/>
          <ac:spMkLst>
            <pc:docMk/>
            <pc:sldMk cId="2276360327" sldId="257"/>
            <ac:spMk id="4" creationId="{11060E25-CB5F-9767-4663-0C4AC2733D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47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32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6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9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94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15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52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2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5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70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2C705F-B074-1C27-8B6A-36D71D19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6161"/>
            <a:ext cx="5189965" cy="127809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Innovation, Growth, and Gratitude to EU co-funding</a:t>
            </a:r>
            <a:endParaRPr lang="en-US" sz="31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108BD3D-CFD0-4A15-ACF6-EBC254CD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060E25-CB5F-9767-4663-0C4AC2733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2600" y="2439924"/>
            <a:ext cx="6580116" cy="2449774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The first half of the year has been full of exciting progress — and one of the biggest highlights has been the incredible support we received from EU co-funding for our product development project.</a:t>
            </a:r>
          </a:p>
          <a:p>
            <a:pPr>
              <a:lnSpc>
                <a:spcPct val="90000"/>
              </a:lnSpc>
            </a:pP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Thanks to EU co-funding, we’ve been able to collaborate with </a:t>
            </a:r>
            <a:r>
              <a:rPr lang="en-US" sz="1200" i="0" dirty="0" err="1">
                <a:latin typeface="Arial" panose="020B0604020202020204" pitchFamily="34" charset="0"/>
                <a:cs typeface="Arial" panose="020B0604020202020204" pitchFamily="34" charset="0"/>
              </a:rPr>
              <a:t>Offcode</a:t>
            </a: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 Ltd., with the </a:t>
            </a:r>
            <a:r>
              <a:rPr lang="en-US" sz="1200" i="0" dirty="0" err="1">
                <a:latin typeface="Arial" panose="020B0604020202020204" pitchFamily="34" charset="0"/>
                <a:cs typeface="Arial" panose="020B0604020202020204" pitchFamily="34" charset="0"/>
              </a:rPr>
              <a:t>ideacreation</a:t>
            </a: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 and technology assessments to develop our preliminary prototype. This enabled us to submit the patent application.  </a:t>
            </a:r>
          </a:p>
          <a:p>
            <a:pPr>
              <a:lnSpc>
                <a:spcPct val="90000"/>
              </a:lnSpc>
            </a:pP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We examined which regulations and standards the device must meet, the approval procedure for medical devices based on both EU (MDR Regulation EU/2017/745 and IVDR Regulation EU/2017/746) and US (FDA 21 CFR) legislation.</a:t>
            </a:r>
          </a:p>
          <a:p>
            <a:pPr>
              <a:lnSpc>
                <a:spcPct val="90000"/>
              </a:lnSpc>
            </a:pP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We also viewed the FDA Quality System Regulation, (QSR) 21 CFR Part 820; Quality system requirements that define requirements for the design, manufacture, packaging, labeling, and distribution of medical devices.</a:t>
            </a:r>
          </a:p>
          <a:p>
            <a:pPr>
              <a:lnSpc>
                <a:spcPct val="90000"/>
              </a:lnSpc>
            </a:pPr>
            <a:r>
              <a:rPr lang="en-US" sz="1200" i="0" dirty="0">
                <a:latin typeface="Arial" panose="020B0604020202020204" pitchFamily="34" charset="0"/>
                <a:cs typeface="Arial" panose="020B0604020202020204" pitchFamily="34" charset="0"/>
              </a:rPr>
              <a:t>Duration: 11/2024 – 02/2025</a:t>
            </a:r>
          </a:p>
          <a:p>
            <a:pPr>
              <a:lnSpc>
                <a:spcPct val="90000"/>
              </a:lnSpc>
            </a:pPr>
            <a:endParaRPr lang="en-US" sz="8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800" i="0" dirty="0"/>
          </a:p>
          <a:p>
            <a:pPr>
              <a:lnSpc>
                <a:spcPct val="90000"/>
              </a:lnSpc>
            </a:pPr>
            <a:endParaRPr lang="en-US" sz="8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B2019E5-6C31-4640-A135-6BBA7FFCF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1">
            <a:extLst>
              <a:ext uri="{FF2B5EF4-FFF2-40B4-BE49-F238E27FC236}">
                <a16:creationId xmlns:a16="http://schemas.microsoft.com/office/drawing/2014/main" id="{13BEE3F1-968E-3379-148A-4D0B139FC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1" y="-731244"/>
            <a:ext cx="144751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-apple-system"/>
              </a:rPr>
              <a:t>Duration: 11/2024-02/2025</a:t>
            </a:r>
            <a:endParaRPr kumimoji="0" lang="de-DE" altLang="de-DE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606DBC-39AF-A948-9345-CBC53DD8C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3915"/>
            <a:ext cx="144751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-apple-system"/>
              </a:rPr>
              <a:t>Duration: 11/2024-02/2025</a:t>
            </a:r>
            <a:endParaRPr kumimoji="0" lang="de-DE" altLang="de-DE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4" name="Inhaltsplatzhalter 33">
            <a:extLst>
              <a:ext uri="{FF2B5EF4-FFF2-40B4-BE49-F238E27FC236}">
                <a16:creationId xmlns:a16="http://schemas.microsoft.com/office/drawing/2014/main" id="{D104E55A-BB8B-99CE-B7CC-A1C76F1168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709" y="5126600"/>
            <a:ext cx="3181794" cy="743054"/>
          </a:xfrm>
        </p:spPr>
      </p:pic>
    </p:spTree>
    <p:extLst>
      <p:ext uri="{BB962C8B-B14F-4D97-AF65-F5344CB8AC3E}">
        <p14:creationId xmlns:p14="http://schemas.microsoft.com/office/powerpoint/2010/main" val="2276360327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-apple-system</vt:lpstr>
      <vt:lpstr>Arial</vt:lpstr>
      <vt:lpstr>Seaford</vt:lpstr>
      <vt:lpstr>LevelVTI</vt:lpstr>
      <vt:lpstr> Innovation, Growth, and Gratitude to EU co-funding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Monika Bürki</dc:creator>
  <cp:lastModifiedBy>Monika Bürki</cp:lastModifiedBy>
  <cp:revision>2</cp:revision>
  <dcterms:created xsi:type="dcterms:W3CDTF">2024-06-20T06:05:26Z</dcterms:created>
  <dcterms:modified xsi:type="dcterms:W3CDTF">2025-07-03T13:46:21Z</dcterms:modified>
</cp:coreProperties>
</file>